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4" r:id="rId17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Powiat sokólski</a:t>
            </a:r>
            <a:endParaRPr lang="pl-PL" sz="4000" dirty="0"/>
          </a:p>
        </p:txBody>
      </p:sp>
      <p:pic>
        <p:nvPicPr>
          <p:cNvPr id="1026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42" y="1480241"/>
            <a:ext cx="3141377" cy="36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009" y="382385"/>
            <a:ext cx="11065079" cy="124321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DZIAŁANIA SAMORZĄDÓW GMINNYCH W ZAKRESIE USUWANIA DRZEW W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2022 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roku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775425"/>
              </p:ext>
            </p:extLst>
          </p:nvPr>
        </p:nvGraphicFramePr>
        <p:xfrm>
          <a:off x="1381328" y="1625600"/>
          <a:ext cx="9815207" cy="4455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1518">
                  <a:extLst>
                    <a:ext uri="{9D8B030D-6E8A-4147-A177-3AD203B41FA5}">
                      <a16:colId xmlns:a16="http://schemas.microsoft.com/office/drawing/2014/main" val="1208724793"/>
                    </a:ext>
                  </a:extLst>
                </a:gridCol>
                <a:gridCol w="1602401">
                  <a:extLst>
                    <a:ext uri="{9D8B030D-6E8A-4147-A177-3AD203B41FA5}">
                      <a16:colId xmlns:a16="http://schemas.microsoft.com/office/drawing/2014/main" val="2386715263"/>
                    </a:ext>
                  </a:extLst>
                </a:gridCol>
                <a:gridCol w="2560227">
                  <a:extLst>
                    <a:ext uri="{9D8B030D-6E8A-4147-A177-3AD203B41FA5}">
                      <a16:colId xmlns:a16="http://schemas.microsoft.com/office/drawing/2014/main" val="2571910739"/>
                    </a:ext>
                  </a:extLst>
                </a:gridCol>
                <a:gridCol w="1709830">
                  <a:extLst>
                    <a:ext uri="{9D8B030D-6E8A-4147-A177-3AD203B41FA5}">
                      <a16:colId xmlns:a16="http://schemas.microsoft.com/office/drawing/2014/main" val="3974390049"/>
                    </a:ext>
                  </a:extLst>
                </a:gridCol>
                <a:gridCol w="2561231">
                  <a:extLst>
                    <a:ext uri="{9D8B030D-6E8A-4147-A177-3AD203B41FA5}">
                      <a16:colId xmlns:a16="http://schemas.microsoft.com/office/drawing/2014/main" val="3670079156"/>
                    </a:ext>
                  </a:extLst>
                </a:gridCol>
              </a:tblGrid>
              <a:tr h="1143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wszystkich złożonych wniosków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Łączna liczba drzew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czego wnioski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drzew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1231236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Sokółka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228, (200 m² KRZEWY)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47986180"/>
                  </a:ext>
                </a:extLst>
              </a:tr>
              <a:tr h="497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Szudziałowo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59802046"/>
                  </a:ext>
                </a:extLst>
              </a:tr>
              <a:tr h="514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Dąbrowa Białostocka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12685857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Krynki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3713330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Sidra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6393532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Kuźnica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84626109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Janów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81458810"/>
                  </a:ext>
                </a:extLst>
              </a:tr>
              <a:tr h="497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Nowy Dwór 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63747885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Korycin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111, (80 m² KRZEWY)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89989742"/>
                  </a:ext>
                </a:extLst>
              </a:tr>
              <a:tr h="25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Suchowola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294, (596 m² KRZEWY)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292, (596 m² KRZEWY)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25680189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98392"/>
              </p:ext>
            </p:extLst>
          </p:nvPr>
        </p:nvGraphicFramePr>
        <p:xfrm>
          <a:off x="1381329" y="6080868"/>
          <a:ext cx="9815206" cy="26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1954248"/>
                    </a:ext>
                  </a:extLst>
                </a:gridCol>
                <a:gridCol w="1605063">
                  <a:extLst>
                    <a:ext uri="{9D8B030D-6E8A-4147-A177-3AD203B41FA5}">
                      <a16:colId xmlns:a16="http://schemas.microsoft.com/office/drawing/2014/main" val="1107539422"/>
                    </a:ext>
                  </a:extLst>
                </a:gridCol>
                <a:gridCol w="2548647">
                  <a:extLst>
                    <a:ext uri="{9D8B030D-6E8A-4147-A177-3AD203B41FA5}">
                      <a16:colId xmlns:a16="http://schemas.microsoft.com/office/drawing/2014/main" val="3386418360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3421152663"/>
                    </a:ext>
                  </a:extLst>
                </a:gridCol>
                <a:gridCol w="2568100">
                  <a:extLst>
                    <a:ext uri="{9D8B030D-6E8A-4147-A177-3AD203B41FA5}">
                      <a16:colId xmlns:a16="http://schemas.microsoft.com/office/drawing/2014/main" val="552229486"/>
                    </a:ext>
                  </a:extLst>
                </a:gridCol>
              </a:tblGrid>
              <a:tr h="243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Łącznie: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478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18745315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9550400" y="6488668"/>
            <a:ext cx="242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Źródło: Powiat Sokólski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283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6679" y="382385"/>
            <a:ext cx="10763075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DZIAŁANIA SAMORZĄDÓW GMINNYCH W ZAKRESIE USUWANIA DRZEW W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2021 roku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170968"/>
              </p:ext>
            </p:extLst>
          </p:nvPr>
        </p:nvGraphicFramePr>
        <p:xfrm>
          <a:off x="1128408" y="1874517"/>
          <a:ext cx="10321049" cy="3978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2705">
                  <a:extLst>
                    <a:ext uri="{9D8B030D-6E8A-4147-A177-3AD203B41FA5}">
                      <a16:colId xmlns:a16="http://schemas.microsoft.com/office/drawing/2014/main" val="1362445613"/>
                    </a:ext>
                  </a:extLst>
                </a:gridCol>
                <a:gridCol w="2095902">
                  <a:extLst>
                    <a:ext uri="{9D8B030D-6E8A-4147-A177-3AD203B41FA5}">
                      <a16:colId xmlns:a16="http://schemas.microsoft.com/office/drawing/2014/main" val="744264368"/>
                    </a:ext>
                  </a:extLst>
                </a:gridCol>
                <a:gridCol w="2096958">
                  <a:extLst>
                    <a:ext uri="{9D8B030D-6E8A-4147-A177-3AD203B41FA5}">
                      <a16:colId xmlns:a16="http://schemas.microsoft.com/office/drawing/2014/main" val="2398680947"/>
                    </a:ext>
                  </a:extLst>
                </a:gridCol>
                <a:gridCol w="1790602">
                  <a:extLst>
                    <a:ext uri="{9D8B030D-6E8A-4147-A177-3AD203B41FA5}">
                      <a16:colId xmlns:a16="http://schemas.microsoft.com/office/drawing/2014/main" val="3544443318"/>
                    </a:ext>
                  </a:extLst>
                </a:gridCol>
                <a:gridCol w="2694882">
                  <a:extLst>
                    <a:ext uri="{9D8B030D-6E8A-4147-A177-3AD203B41FA5}">
                      <a16:colId xmlns:a16="http://schemas.microsoft.com/office/drawing/2014/main" val="124054406"/>
                    </a:ext>
                  </a:extLst>
                </a:gridCol>
              </a:tblGrid>
              <a:tr h="1286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wszystkich złożonych wniosków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Łączna liczba drzew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czego wnioski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drzew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4323286"/>
                  </a:ext>
                </a:extLst>
              </a:tr>
              <a:tr h="283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Sokółka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33205862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Szudziałowo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44642892"/>
                  </a:ext>
                </a:extLst>
              </a:tr>
              <a:tr h="60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Dąbrowa Białostocka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30043708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Krynki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66961009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Sidra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31948756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Kuźnica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63682173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Janów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85774957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Nowy Dwór 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7303207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763559"/>
              </p:ext>
            </p:extLst>
          </p:nvPr>
        </p:nvGraphicFramePr>
        <p:xfrm>
          <a:off x="1128406" y="5853131"/>
          <a:ext cx="10321050" cy="26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4249">
                  <a:extLst>
                    <a:ext uri="{9D8B030D-6E8A-4147-A177-3AD203B41FA5}">
                      <a16:colId xmlns:a16="http://schemas.microsoft.com/office/drawing/2014/main" val="1057639747"/>
                    </a:ext>
                  </a:extLst>
                </a:gridCol>
                <a:gridCol w="2110902">
                  <a:extLst>
                    <a:ext uri="{9D8B030D-6E8A-4147-A177-3AD203B41FA5}">
                      <a16:colId xmlns:a16="http://schemas.microsoft.com/office/drawing/2014/main" val="2906966143"/>
                    </a:ext>
                  </a:extLst>
                </a:gridCol>
                <a:gridCol w="2081720">
                  <a:extLst>
                    <a:ext uri="{9D8B030D-6E8A-4147-A177-3AD203B41FA5}">
                      <a16:colId xmlns:a16="http://schemas.microsoft.com/office/drawing/2014/main" val="3555108732"/>
                    </a:ext>
                  </a:extLst>
                </a:gridCol>
                <a:gridCol w="1809344">
                  <a:extLst>
                    <a:ext uri="{9D8B030D-6E8A-4147-A177-3AD203B41FA5}">
                      <a16:colId xmlns:a16="http://schemas.microsoft.com/office/drawing/2014/main" val="2737942300"/>
                    </a:ext>
                  </a:extLst>
                </a:gridCol>
                <a:gridCol w="2684835">
                  <a:extLst>
                    <a:ext uri="{9D8B030D-6E8A-4147-A177-3AD203B41FA5}">
                      <a16:colId xmlns:a16="http://schemas.microsoft.com/office/drawing/2014/main" val="2456743746"/>
                    </a:ext>
                  </a:extLst>
                </a:gridCol>
              </a:tblGrid>
              <a:tr h="243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Łącznie: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83885679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9513748" y="6393934"/>
            <a:ext cx="2156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/>
              <a:t>Źródło: Powiat Sokólski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9853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4567" y="2470559"/>
            <a:ext cx="10178322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i="1" dirty="0">
                <a:solidFill>
                  <a:schemeClr val="accent4">
                    <a:lumMod val="50000"/>
                  </a:schemeClr>
                </a:solidFill>
              </a:rPr>
              <a:t>PRIORYTETEM POWIATU SOKÓLSKIEGO JEST OCHRONA ZDROWIA I ŻYCIA LUDZI</a:t>
            </a:r>
            <a:endParaRPr lang="pl-PL" sz="3600" b="1" i="1" dirty="0"/>
          </a:p>
        </p:txBody>
      </p:sp>
      <p:pic>
        <p:nvPicPr>
          <p:cNvPr id="4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9" y="4267354"/>
            <a:ext cx="1781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176169"/>
            <a:ext cx="10178322" cy="1593908"/>
          </a:xfrm>
        </p:spPr>
        <p:txBody>
          <a:bodyPr>
            <a:noAutofit/>
          </a:bodyPr>
          <a:lstStyle/>
          <a:p>
            <a:pPr algn="ctr"/>
            <a:r>
              <a:rPr lang="pl-PL" sz="4400" dirty="0">
                <a:solidFill>
                  <a:schemeClr val="accent4">
                    <a:lumMod val="50000"/>
                  </a:schemeClr>
                </a:solidFill>
              </a:rPr>
              <a:t>statystyki dotyczące wypadków związanych z najechaniem na drzewo w latach 2019–2023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2365695"/>
            <a:ext cx="10178322" cy="4370665"/>
          </a:xfrm>
        </p:spPr>
        <p:txBody>
          <a:bodyPr>
            <a:normAutofit fontScale="70000" lnSpcReduction="20000"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2019 rok: 1 818 wypadków z najechaniem na drzewo, w wyniku których zginęło 421 osób,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a </a:t>
            </a:r>
            <a:r>
              <a:rPr lang="pl-PL" sz="2400" dirty="0">
                <a:solidFill>
                  <a:schemeClr val="tx1"/>
                </a:solidFill>
              </a:rPr>
              <a:t>2 226 zostało rannych.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2400" dirty="0" smtClean="0">
              <a:solidFill>
                <a:schemeClr val="tx1"/>
              </a:solidFill>
            </a:endParaRPr>
          </a:p>
          <a:p>
            <a:r>
              <a:rPr lang="pl-PL" sz="2400" dirty="0" smtClean="0">
                <a:solidFill>
                  <a:schemeClr val="tx1"/>
                </a:solidFill>
              </a:rPr>
              <a:t>2020 </a:t>
            </a:r>
            <a:r>
              <a:rPr lang="pl-PL" sz="2400" dirty="0">
                <a:solidFill>
                  <a:schemeClr val="tx1"/>
                </a:solidFill>
              </a:rPr>
              <a:t>rok: 1 524 </a:t>
            </a:r>
            <a:r>
              <a:rPr lang="pl-PL" sz="2400" dirty="0" smtClean="0">
                <a:solidFill>
                  <a:schemeClr val="tx1"/>
                </a:solidFill>
              </a:rPr>
              <a:t>wypadki</a:t>
            </a:r>
            <a:r>
              <a:rPr lang="pl-PL" sz="2400" dirty="0">
                <a:solidFill>
                  <a:schemeClr val="tx1"/>
                </a:solidFill>
              </a:rPr>
              <a:t>, 396 ofiar śmiertelnych, 1 752 rannych.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2400" dirty="0" smtClean="0">
              <a:solidFill>
                <a:schemeClr val="tx1"/>
              </a:solidFill>
            </a:endParaRPr>
          </a:p>
          <a:p>
            <a:r>
              <a:rPr lang="pl-PL" sz="2400" dirty="0" smtClean="0">
                <a:solidFill>
                  <a:schemeClr val="tx1"/>
                </a:solidFill>
              </a:rPr>
              <a:t>2021 </a:t>
            </a:r>
            <a:r>
              <a:rPr lang="pl-PL" sz="2400" dirty="0">
                <a:solidFill>
                  <a:schemeClr val="tx1"/>
                </a:solidFill>
              </a:rPr>
              <a:t>rok: 1 383 wypadków, 331 zgonów i 1 558 rannych.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 smtClean="0">
                <a:solidFill>
                  <a:schemeClr val="tx1"/>
                </a:solidFill>
              </a:rPr>
              <a:t>2022 </a:t>
            </a:r>
            <a:r>
              <a:rPr lang="pl-PL" sz="2400" dirty="0">
                <a:solidFill>
                  <a:schemeClr val="tx1"/>
                </a:solidFill>
              </a:rPr>
              <a:t>rok: 1 245 wypadków, 298 ofiar śmiertelnych, 1 402 rannych.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2400" dirty="0" smtClean="0">
              <a:solidFill>
                <a:schemeClr val="tx1"/>
              </a:solidFill>
            </a:endParaRPr>
          </a:p>
          <a:p>
            <a:r>
              <a:rPr lang="pl-PL" sz="2400" dirty="0" smtClean="0">
                <a:solidFill>
                  <a:schemeClr val="tx1"/>
                </a:solidFill>
              </a:rPr>
              <a:t>2023 rok: 1 025 wypadków, 306 </a:t>
            </a:r>
            <a:r>
              <a:rPr lang="pl-PL" sz="2400" dirty="0">
                <a:solidFill>
                  <a:schemeClr val="tx1"/>
                </a:solidFill>
              </a:rPr>
              <a:t>ofiar śmiertelnych, 1 </a:t>
            </a:r>
            <a:r>
              <a:rPr lang="pl-PL" sz="2400" dirty="0" smtClean="0">
                <a:solidFill>
                  <a:schemeClr val="tx1"/>
                </a:solidFill>
              </a:rPr>
              <a:t>108 rannych.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pl-PL" sz="1700" i="1" dirty="0" smtClean="0">
                <a:solidFill>
                  <a:schemeClr val="tx1"/>
                </a:solidFill>
              </a:rPr>
              <a:t>Źródło:  Wypadki drogowe w Polsce, Komenda Główna Policji</a:t>
            </a:r>
          </a:p>
        </p:txBody>
      </p:sp>
    </p:spTree>
    <p:extLst>
      <p:ext uri="{BB962C8B-B14F-4D97-AF65-F5344CB8AC3E}">
        <p14:creationId xmlns:p14="http://schemas.microsoft.com/office/powerpoint/2010/main" val="18293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>
                <a:solidFill>
                  <a:schemeClr val="accent4">
                    <a:lumMod val="50000"/>
                  </a:schemeClr>
                </a:solidFill>
              </a:rPr>
              <a:t>Zalesienia działek rolnych w ramach PROW  na lata 2019-2024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781643"/>
              </p:ext>
            </p:extLst>
          </p:nvPr>
        </p:nvGraphicFramePr>
        <p:xfrm>
          <a:off x="2726424" y="1510010"/>
          <a:ext cx="6258185" cy="5276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330">
                  <a:extLst>
                    <a:ext uri="{9D8B030D-6E8A-4147-A177-3AD203B41FA5}">
                      <a16:colId xmlns:a16="http://schemas.microsoft.com/office/drawing/2014/main" val="3147120546"/>
                    </a:ext>
                  </a:extLst>
                </a:gridCol>
                <a:gridCol w="1528963">
                  <a:extLst>
                    <a:ext uri="{9D8B030D-6E8A-4147-A177-3AD203B41FA5}">
                      <a16:colId xmlns:a16="http://schemas.microsoft.com/office/drawing/2014/main" val="300169577"/>
                    </a:ext>
                  </a:extLst>
                </a:gridCol>
                <a:gridCol w="1601767">
                  <a:extLst>
                    <a:ext uri="{9D8B030D-6E8A-4147-A177-3AD203B41FA5}">
                      <a16:colId xmlns:a16="http://schemas.microsoft.com/office/drawing/2014/main" val="2756800327"/>
                    </a:ext>
                  </a:extLst>
                </a:gridCol>
                <a:gridCol w="1645125">
                  <a:extLst>
                    <a:ext uri="{9D8B030D-6E8A-4147-A177-3AD203B41FA5}">
                      <a16:colId xmlns:a16="http://schemas.microsoft.com/office/drawing/2014/main" val="2296889507"/>
                    </a:ext>
                  </a:extLst>
                </a:gridCol>
              </a:tblGrid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Rok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Gmina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Powierzchnia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Razem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020154379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2024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7,15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7,15ha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897577558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2023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Janów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0,73ha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4270013484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Nowy Dwór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3,1078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032716080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6,03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9,8678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466005355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2022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7,08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848627090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Sokółka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4,37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090466703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Janów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1,12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12,57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4193919629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2021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Sidra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6,14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919496813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4,32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834790231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Sokółka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3,90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451004038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Nowy Dwór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3,03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487183249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Szudziałowo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3,00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20,39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1917792119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2020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Sidra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9,89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96955694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4,32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1611797129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Sokółka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3,90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961156665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Nowy Dwór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3,03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83556012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Szudziałowo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2,89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24,03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877659310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2019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Sokółka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4,34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1585443527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Szudziałowo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1,63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730578675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Sidra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9,07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618632040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Krynki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10,34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353510094"/>
                  </a:ext>
                </a:extLst>
              </a:tr>
              <a:tr h="323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Nowy Dwór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10,27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35,65 ha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147454969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2041470687"/>
                  </a:ext>
                </a:extLst>
              </a:tr>
              <a:tr h="157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Łącznie razem</a:t>
                      </a:r>
                      <a:endParaRPr lang="pl-PL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u="sng" dirty="0">
                          <a:effectLst/>
                        </a:rPr>
                        <a:t>109,6578 ha</a:t>
                      </a:r>
                      <a:endParaRPr lang="pl-PL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5" marR="32575" marT="0" marB="0"/>
                </a:tc>
                <a:extLst>
                  <a:ext uri="{0D108BD9-81ED-4DB2-BD59-A6C34878D82A}">
                    <a16:rowId xmlns:a16="http://schemas.microsoft.com/office/drawing/2014/main" val="320994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6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Inwestycje drogowe w powiecie sokólskim w latach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2014-2023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i="1" dirty="0" smtClean="0"/>
              <a:t>Wybudowano ponad 340 km dróg </a:t>
            </a:r>
            <a:r>
              <a:rPr lang="pl-PL" sz="5400" i="1" dirty="0" smtClean="0"/>
              <a:t/>
            </a:r>
            <a:br>
              <a:rPr lang="pl-PL" sz="5400" i="1" dirty="0" smtClean="0"/>
            </a:br>
            <a:r>
              <a:rPr lang="pl-PL" sz="5400" i="1" dirty="0" smtClean="0"/>
              <a:t>za </a:t>
            </a:r>
            <a:r>
              <a:rPr lang="pl-PL" sz="5400" i="1" dirty="0" smtClean="0"/>
              <a:t>kwotę ponad 440 mln </a:t>
            </a:r>
            <a:r>
              <a:rPr lang="pl-PL" sz="5400" i="1" dirty="0" smtClean="0"/>
              <a:t>zł.</a:t>
            </a:r>
            <a:endParaRPr lang="pl-PL" sz="5400" i="1" dirty="0"/>
          </a:p>
        </p:txBody>
      </p:sp>
    </p:spTree>
    <p:extLst>
      <p:ext uri="{BB962C8B-B14F-4D97-AF65-F5344CB8AC3E}">
        <p14:creationId xmlns:p14="http://schemas.microsoft.com/office/powerpoint/2010/main" val="39104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Dziękujemy za uwagę</a:t>
            </a:r>
            <a:endParaRPr lang="pl-PL" sz="4000" dirty="0"/>
          </a:p>
        </p:txBody>
      </p:sp>
      <p:pic>
        <p:nvPicPr>
          <p:cNvPr id="1026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42" y="1480241"/>
            <a:ext cx="3141377" cy="36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173" y="215331"/>
            <a:ext cx="11744587" cy="1050761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solidFill>
                  <a:schemeClr val="accent4">
                    <a:lumMod val="50000"/>
                  </a:schemeClr>
                </a:solidFill>
              </a:rPr>
              <a:t>Przepisy prawa</a:t>
            </a:r>
            <a:endParaRPr lang="pl-PL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26511" y="1000872"/>
            <a:ext cx="10178322" cy="27125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STREFA BEZ PRZESZKÓD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1"/>
                </a:solidFill>
              </a:rPr>
              <a:t>Zgodnie z Rozporządzeniem </a:t>
            </a:r>
            <a:r>
              <a:rPr lang="pl-PL" sz="1400" dirty="0">
                <a:solidFill>
                  <a:schemeClr val="tx1"/>
                </a:solidFill>
              </a:rPr>
              <a:t>M</a:t>
            </a:r>
            <a:r>
              <a:rPr lang="pl-PL" sz="1400" dirty="0" smtClean="0">
                <a:solidFill>
                  <a:schemeClr val="tx1"/>
                </a:solidFill>
              </a:rPr>
              <a:t>inistra </a:t>
            </a:r>
            <a:r>
              <a:rPr lang="pl-PL" sz="1400" dirty="0">
                <a:solidFill>
                  <a:schemeClr val="tx1"/>
                </a:solidFill>
              </a:rPr>
              <a:t>I</a:t>
            </a:r>
            <a:r>
              <a:rPr lang="pl-PL" sz="1400" dirty="0" smtClean="0">
                <a:solidFill>
                  <a:schemeClr val="tx1"/>
                </a:solidFill>
              </a:rPr>
              <a:t>nfrastruktury z dn. 24 czerwca 2022 roku </a:t>
            </a:r>
            <a:r>
              <a:rPr lang="pl-PL" sz="1800" i="1" dirty="0" smtClean="0">
                <a:solidFill>
                  <a:schemeClr val="tx1"/>
                </a:solidFill>
              </a:rPr>
              <a:t>(</a:t>
            </a:r>
            <a:r>
              <a:rPr lang="pl-PL" sz="1400" i="1" dirty="0" smtClean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Dz.U. 2022 poz. 1518</a:t>
            </a:r>
            <a:r>
              <a:rPr lang="pl-PL" sz="1800" i="1" dirty="0" smtClean="0">
                <a:solidFill>
                  <a:schemeClr val="tx1"/>
                </a:solidFill>
              </a:rPr>
              <a:t>) </a:t>
            </a:r>
            <a:r>
              <a:rPr lang="pl-PL" sz="1400" dirty="0" smtClean="0">
                <a:solidFill>
                  <a:schemeClr val="tx1"/>
                </a:solidFill>
              </a:rPr>
              <a:t>w sprawie przepisów techniczno-budowlanych dotyczących dróg </a:t>
            </a:r>
            <a:r>
              <a:rPr lang="pl-PL" sz="1400" dirty="0">
                <a:solidFill>
                  <a:schemeClr val="tx1"/>
                </a:solidFill>
              </a:rPr>
              <a:t>p</a:t>
            </a:r>
            <a:r>
              <a:rPr lang="pl-PL" sz="1400" dirty="0" smtClean="0">
                <a:solidFill>
                  <a:schemeClr val="tx1"/>
                </a:solidFill>
              </a:rPr>
              <a:t>ublicznych, wydanego na podstawie art. 7 ust. 2 pkt 2 i ust. 3 pkt 2 Ustawy z dn. 7 lipca 1994 prawo </a:t>
            </a:r>
            <a:r>
              <a:rPr lang="pl-PL" sz="1400" dirty="0">
                <a:solidFill>
                  <a:schemeClr val="tx1"/>
                </a:solidFill>
              </a:rPr>
              <a:t>b</a:t>
            </a:r>
            <a:r>
              <a:rPr lang="pl-PL" sz="1400" dirty="0" smtClean="0">
                <a:solidFill>
                  <a:schemeClr val="tx1"/>
                </a:solidFill>
              </a:rPr>
              <a:t>udowlane, wydane zostały wytyczne projektowania odcinków dróg publicznych w których czytamy: </a:t>
            </a:r>
            <a:r>
              <a:rPr lang="pl-PL" sz="1400" i="1" dirty="0" smtClean="0">
                <a:solidFill>
                  <a:schemeClr val="tx1"/>
                </a:solidFill>
              </a:rPr>
              <a:t>jeżeli </a:t>
            </a:r>
            <a:r>
              <a:rPr lang="pl-PL" sz="1400" i="1" dirty="0">
                <a:solidFill>
                  <a:schemeClr val="tx1"/>
                </a:solidFill>
              </a:rPr>
              <a:t>prędkość dopuszczalna na drodze wynosi więcej niż 50 km/h, projektuje się strefy bez przeszkód </a:t>
            </a:r>
            <a:r>
              <a:rPr lang="pl-PL" sz="1400" i="1" dirty="0" smtClean="0">
                <a:solidFill>
                  <a:schemeClr val="tx1"/>
                </a:solidFill>
              </a:rPr>
              <a:t>(</a:t>
            </a:r>
            <a:r>
              <a:rPr lang="pl-PL" sz="1400" i="1" dirty="0">
                <a:solidFill>
                  <a:schemeClr val="tx1"/>
                </a:solidFill>
              </a:rPr>
              <a:t>rys. 11.1), tj. obszary przylegające do jezdni, których ukształtowanie i zagospodarowanie ograniczają negatywne skutki wypadków i kolizji drogowych związanych z </a:t>
            </a:r>
            <a:r>
              <a:rPr lang="pl-PL" sz="1400" i="1" dirty="0" smtClean="0">
                <a:solidFill>
                  <a:schemeClr val="tx1"/>
                </a:solidFill>
              </a:rPr>
              <a:t>niekontrolowanym </a:t>
            </a:r>
            <a:r>
              <a:rPr lang="pl-PL" sz="1400" i="1" dirty="0">
                <a:solidFill>
                  <a:schemeClr val="tx1"/>
                </a:solidFill>
              </a:rPr>
              <a:t>zjechaniem pojazdu z jezdni.</a:t>
            </a:r>
            <a:r>
              <a:rPr lang="pl-PL" sz="1400" dirty="0">
                <a:solidFill>
                  <a:schemeClr val="tx1"/>
                </a:solidFill>
              </a:rPr>
              <a:t> </a:t>
            </a:r>
            <a:r>
              <a:rPr lang="pl-PL" sz="1400" dirty="0" smtClean="0">
                <a:solidFill>
                  <a:schemeClr val="tx1"/>
                </a:solidFill>
              </a:rPr>
              <a:t> </a:t>
            </a:r>
            <a:r>
              <a:rPr lang="pl-PL" sz="1400" dirty="0">
                <a:solidFill>
                  <a:srgbClr val="FF0000"/>
                </a:solidFill>
              </a:rPr>
              <a:t>S</a:t>
            </a:r>
            <a:r>
              <a:rPr lang="pl-PL" sz="1400" dirty="0" smtClean="0">
                <a:solidFill>
                  <a:srgbClr val="FF0000"/>
                </a:solidFill>
              </a:rPr>
              <a:t>zerokość strefy bez przeszkód wynosi 7 metrów.</a:t>
            </a:r>
            <a:endParaRPr lang="pl-PL" sz="1400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83" y="3037674"/>
            <a:ext cx="8427271" cy="335866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64933" y="6396335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</a:t>
            </a:r>
            <a:r>
              <a:rPr lang="pl-PL" sz="1200" dirty="0" smtClean="0"/>
              <a:t>ródło: Rozporządzenie </a:t>
            </a:r>
            <a:r>
              <a:rPr lang="pl-PL" sz="1200" dirty="0"/>
              <a:t>Ministra Infrastruktury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z </a:t>
            </a:r>
            <a:r>
              <a:rPr lang="pl-PL" sz="1200" dirty="0"/>
              <a:t>dn. 24 czerwca 2022 roku </a:t>
            </a:r>
            <a:endParaRPr lang="pl-PL" sz="1400" dirty="0"/>
          </a:p>
        </p:txBody>
      </p:sp>
      <p:pic>
        <p:nvPicPr>
          <p:cNvPr id="7" name="Picture 2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79" y="0"/>
            <a:ext cx="1179417" cy="13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POPRAWA BEZPIECZEŃSTWA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W RUCHU DROGOWYM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>
                <a:solidFill>
                  <a:schemeClr val="tx1"/>
                </a:solidFill>
              </a:rPr>
              <a:t>Powiat </a:t>
            </a:r>
            <a:r>
              <a:rPr lang="pl-PL" dirty="0" smtClean="0">
                <a:solidFill>
                  <a:schemeClr val="tx1"/>
                </a:solidFill>
              </a:rPr>
              <a:t>Sokólski, wsłuchując </a:t>
            </a:r>
            <a:r>
              <a:rPr lang="pl-PL" dirty="0">
                <a:solidFill>
                  <a:schemeClr val="tx1"/>
                </a:solidFill>
              </a:rPr>
              <a:t>się w głosy </a:t>
            </a:r>
            <a:r>
              <a:rPr lang="pl-PL" dirty="0" smtClean="0">
                <a:solidFill>
                  <a:schemeClr val="tx1"/>
                </a:solidFill>
              </a:rPr>
              <a:t>mieszkańców, </a:t>
            </a:r>
            <a:r>
              <a:rPr lang="pl-PL" dirty="0">
                <a:solidFill>
                  <a:schemeClr val="tx1"/>
                </a:solidFill>
              </a:rPr>
              <a:t>planuje </a:t>
            </a:r>
            <a:r>
              <a:rPr lang="pl-PL" dirty="0" smtClean="0">
                <a:solidFill>
                  <a:schemeClr val="tx1"/>
                </a:solidFill>
              </a:rPr>
              <a:t>usunięcie </a:t>
            </a:r>
            <a:r>
              <a:rPr lang="pl-PL" dirty="0">
                <a:solidFill>
                  <a:schemeClr val="tx1"/>
                </a:solidFill>
              </a:rPr>
              <a:t>drzew, które zagrażają uczestnikom ruchu drogowego. </a:t>
            </a:r>
            <a:r>
              <a:rPr lang="pl-PL" dirty="0" smtClean="0">
                <a:solidFill>
                  <a:schemeClr val="tx1"/>
                </a:solidFill>
              </a:rPr>
              <a:t>Usunięte zostaną </a:t>
            </a:r>
            <a:r>
              <a:rPr lang="pl-PL" dirty="0" smtClean="0">
                <a:solidFill>
                  <a:srgbClr val="FF0000"/>
                </a:solidFill>
              </a:rPr>
              <a:t>wyłącznie </a:t>
            </a:r>
            <a:r>
              <a:rPr lang="pl-PL" dirty="0" smtClean="0">
                <a:solidFill>
                  <a:schemeClr val="tx1"/>
                </a:solidFill>
              </a:rPr>
              <a:t>drzewa w złym </a:t>
            </a:r>
            <a:r>
              <a:rPr lang="pl-PL" dirty="0">
                <a:solidFill>
                  <a:schemeClr val="tx1"/>
                </a:solidFill>
              </a:rPr>
              <a:t>stanie fitosanitarnym, </a:t>
            </a:r>
            <a:r>
              <a:rPr lang="pl-PL" dirty="0" smtClean="0">
                <a:solidFill>
                  <a:schemeClr val="tx1"/>
                </a:solidFill>
              </a:rPr>
              <a:t>mające </a:t>
            </a:r>
            <a:r>
              <a:rPr lang="pl-PL" dirty="0">
                <a:solidFill>
                  <a:schemeClr val="tx1"/>
                </a:solidFill>
              </a:rPr>
              <a:t>zdeformowane pnie, wady budowy i liczny posusz w koronach. Wiele egzemplarzy jest całkowicie uschniętych  i obumarłych. </a:t>
            </a:r>
            <a:endParaRPr lang="pl-P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i="1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Większość </a:t>
            </a:r>
            <a:r>
              <a:rPr lang="pl-PL" dirty="0" smtClean="0">
                <a:solidFill>
                  <a:schemeClr val="tx1"/>
                </a:solidFill>
              </a:rPr>
              <a:t>drzew planowanych </a:t>
            </a:r>
            <a:r>
              <a:rPr lang="pl-PL" dirty="0">
                <a:solidFill>
                  <a:schemeClr val="tx1"/>
                </a:solidFill>
              </a:rPr>
              <a:t>do usunięcia to tzw. samosiejki -  osiki, topole, wierzby. Porastają pobocza dróg i skarpy – </a:t>
            </a:r>
            <a:r>
              <a:rPr lang="pl-PL" dirty="0" smtClean="0">
                <a:solidFill>
                  <a:schemeClr val="tx1"/>
                </a:solidFill>
              </a:rPr>
              <a:t>podważają asfalt i powodują </a:t>
            </a:r>
            <a:r>
              <a:rPr lang="pl-PL" dirty="0">
                <a:solidFill>
                  <a:schemeClr val="tx1"/>
                </a:solidFill>
              </a:rPr>
              <a:t>zagrożenie dla kierujących. Znacząco zawężają pas drogowy, utrudniają widoczność, uniemożliwiają budowę nowych </a:t>
            </a:r>
            <a:r>
              <a:rPr lang="pl-PL" dirty="0" smtClean="0">
                <a:solidFill>
                  <a:schemeClr val="tx1"/>
                </a:solidFill>
              </a:rPr>
              <a:t>dróg, </a:t>
            </a:r>
            <a:r>
              <a:rPr lang="pl-PL" dirty="0">
                <a:solidFill>
                  <a:schemeClr val="tx1"/>
                </a:solidFill>
              </a:rPr>
              <a:t>na które tak bardzo czekają </a:t>
            </a:r>
            <a:r>
              <a:rPr lang="pl-PL" dirty="0" smtClean="0">
                <a:solidFill>
                  <a:schemeClr val="tx1"/>
                </a:solidFill>
              </a:rPr>
              <a:t>mieszkańcy.</a:t>
            </a:r>
            <a:endParaRPr lang="pl-PL" dirty="0">
              <a:solidFill>
                <a:schemeClr val="tx1"/>
              </a:solidFill>
            </a:endParaRPr>
          </a:p>
          <a:p>
            <a:endParaRPr lang="pl-PL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l-PL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79" y="0"/>
            <a:ext cx="1179417" cy="13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1718977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solidFill>
                  <a:schemeClr val="accent4">
                    <a:lumMod val="50000"/>
                  </a:schemeClr>
                </a:solidFill>
              </a:rPr>
              <a:t>WIERZCHLESIE</a:t>
            </a:r>
            <a:endParaRPr lang="pl-PL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2" y="1241872"/>
            <a:ext cx="5315613" cy="354416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9" y="1191340"/>
            <a:ext cx="5468463" cy="36452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59" y="4281894"/>
            <a:ext cx="5938655" cy="2928443"/>
          </a:xfrm>
          <a:prstGeom prst="rect">
            <a:avLst/>
          </a:prstGeom>
        </p:spPr>
      </p:pic>
      <p:pic>
        <p:nvPicPr>
          <p:cNvPr id="7" name="Picture 2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25" y="0"/>
            <a:ext cx="1019171" cy="119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6844" y="83308"/>
            <a:ext cx="10178322" cy="1127633"/>
          </a:xfrm>
        </p:spPr>
        <p:txBody>
          <a:bodyPr>
            <a:noAutofit/>
          </a:bodyPr>
          <a:lstStyle/>
          <a:p>
            <a:pPr algn="ctr"/>
            <a:r>
              <a:rPr lang="pl-PL" sz="2000" dirty="0"/>
              <a:t/>
            </a:r>
            <a:br>
              <a:rPr lang="pl-PL" sz="2000" dirty="0"/>
            </a:br>
            <a:r>
              <a:rPr lang="pl-PL" sz="7200" dirty="0" err="1" smtClean="0">
                <a:solidFill>
                  <a:schemeClr val="accent4">
                    <a:lumMod val="50000"/>
                  </a:schemeClr>
                </a:solidFill>
              </a:rPr>
              <a:t>zALESIE</a:t>
            </a:r>
            <a:endParaRPr lang="pl-PL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5" y="1438712"/>
            <a:ext cx="5391150" cy="35941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60" y="2806559"/>
            <a:ext cx="6076426" cy="4051441"/>
          </a:xfrm>
          <a:prstGeom prst="rect">
            <a:avLst/>
          </a:prstGeom>
        </p:spPr>
      </p:pic>
      <p:pic>
        <p:nvPicPr>
          <p:cNvPr id="6" name="Picture 2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79" y="0"/>
            <a:ext cx="1179417" cy="13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184559"/>
            <a:ext cx="10178322" cy="1455490"/>
          </a:xfrm>
        </p:spPr>
        <p:txBody>
          <a:bodyPr/>
          <a:lstStyle/>
          <a:p>
            <a:pPr algn="ctr"/>
            <a:r>
              <a:rPr lang="pl-PL" sz="1800" dirty="0"/>
              <a:t/>
            </a:r>
            <a:br>
              <a:rPr lang="pl-PL" sz="1800" dirty="0"/>
            </a:br>
            <a:r>
              <a:rPr lang="pl-PL" sz="6600" dirty="0" err="1">
                <a:solidFill>
                  <a:schemeClr val="accent4">
                    <a:lumMod val="50000"/>
                  </a:schemeClr>
                </a:solidFill>
              </a:rPr>
              <a:t>zALESIE</a:t>
            </a:r>
            <a:endParaRPr lang="pl-PL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7" y="1640048"/>
            <a:ext cx="5391150" cy="35941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9" y="3132180"/>
            <a:ext cx="5520987" cy="3680104"/>
          </a:xfrm>
          <a:prstGeom prst="rect">
            <a:avLst/>
          </a:prstGeom>
        </p:spPr>
      </p:pic>
      <p:pic>
        <p:nvPicPr>
          <p:cNvPr id="6" name="Picture 2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79" y="0"/>
            <a:ext cx="1179417" cy="13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8348" y="360727"/>
            <a:ext cx="10171651" cy="1513790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accent4">
                    <a:lumMod val="50000"/>
                  </a:schemeClr>
                </a:solidFill>
              </a:rPr>
              <a:t>Ul. Kresowa w Sokółce</a:t>
            </a:r>
            <a:endParaRPr lang="pl-PL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2" y="4412961"/>
            <a:ext cx="5391150" cy="35941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87" y="1623269"/>
            <a:ext cx="3489821" cy="52347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18" y="1623268"/>
            <a:ext cx="3552452" cy="54213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3" y="1623268"/>
            <a:ext cx="4749036" cy="2836313"/>
          </a:xfrm>
          <a:prstGeom prst="rect">
            <a:avLst/>
          </a:prstGeom>
        </p:spPr>
      </p:pic>
      <p:pic>
        <p:nvPicPr>
          <p:cNvPr id="8" name="Picture 2" descr="Brak dostępnego opisu zdjęc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79" y="0"/>
            <a:ext cx="1179417" cy="13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DZIAŁANIA SAMORZĄDÓW GMINNYCH W ZAKRESIE USUWANIA DRZEW I-X 2024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725695"/>
              </p:ext>
            </p:extLst>
          </p:nvPr>
        </p:nvGraphicFramePr>
        <p:xfrm>
          <a:off x="1069850" y="2110153"/>
          <a:ext cx="10541977" cy="3493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466">
                  <a:extLst>
                    <a:ext uri="{9D8B030D-6E8A-4147-A177-3AD203B41FA5}">
                      <a16:colId xmlns:a16="http://schemas.microsoft.com/office/drawing/2014/main" val="65851763"/>
                    </a:ext>
                  </a:extLst>
                </a:gridCol>
                <a:gridCol w="2759032">
                  <a:extLst>
                    <a:ext uri="{9D8B030D-6E8A-4147-A177-3AD203B41FA5}">
                      <a16:colId xmlns:a16="http://schemas.microsoft.com/office/drawing/2014/main" val="3039558241"/>
                    </a:ext>
                  </a:extLst>
                </a:gridCol>
                <a:gridCol w="2079570">
                  <a:extLst>
                    <a:ext uri="{9D8B030D-6E8A-4147-A177-3AD203B41FA5}">
                      <a16:colId xmlns:a16="http://schemas.microsoft.com/office/drawing/2014/main" val="2947467142"/>
                    </a:ext>
                  </a:extLst>
                </a:gridCol>
                <a:gridCol w="1976622">
                  <a:extLst>
                    <a:ext uri="{9D8B030D-6E8A-4147-A177-3AD203B41FA5}">
                      <a16:colId xmlns:a16="http://schemas.microsoft.com/office/drawing/2014/main" val="1258221550"/>
                    </a:ext>
                  </a:extLst>
                </a:gridCol>
                <a:gridCol w="2244287">
                  <a:extLst>
                    <a:ext uri="{9D8B030D-6E8A-4147-A177-3AD203B41FA5}">
                      <a16:colId xmlns:a16="http://schemas.microsoft.com/office/drawing/2014/main" val="3554436837"/>
                    </a:ext>
                  </a:extLst>
                </a:gridCol>
              </a:tblGrid>
              <a:tr h="876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wszystkich złożonych wniosków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Łączna liczba drzew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czego wnioski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drzew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21243"/>
                  </a:ext>
                </a:extLst>
              </a:tr>
              <a:tr h="372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Sokółka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32065419"/>
                  </a:ext>
                </a:extLst>
              </a:tr>
              <a:tr h="213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Szudziałowo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44192737"/>
                  </a:ext>
                </a:extLst>
              </a:tr>
              <a:tr h="426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Dąbrowa Białostocka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56190536"/>
                  </a:ext>
                </a:extLst>
              </a:tr>
              <a:tr h="386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Krynki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13459584"/>
                  </a:ext>
                </a:extLst>
              </a:tr>
              <a:tr h="213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Sidra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94097694"/>
                  </a:ext>
                </a:extLst>
              </a:tr>
              <a:tr h="213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Kuźnica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9359205"/>
                  </a:ext>
                </a:extLst>
              </a:tr>
              <a:tr h="213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Janów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85497210"/>
                  </a:ext>
                </a:extLst>
              </a:tr>
              <a:tr h="213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Nowy Dwór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72301609"/>
                  </a:ext>
                </a:extLst>
              </a:tr>
              <a:tr h="243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Łącznie: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439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37799321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0012115" y="6410040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/>
              <a:t>Źródło: Powiat Sokólski</a:t>
            </a:r>
            <a:endParaRPr lang="pl-PL" sz="1200" i="1" dirty="0"/>
          </a:p>
        </p:txBody>
      </p:sp>
    </p:spTree>
    <p:extLst>
      <p:ext uri="{BB962C8B-B14F-4D97-AF65-F5344CB8AC3E}">
        <p14:creationId xmlns:p14="http://schemas.microsoft.com/office/powerpoint/2010/main" val="39859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162" y="290106"/>
            <a:ext cx="10855354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DZIAŁANIA SAMORZĄDÓW GMINNYCH W ZAKRESIE USUWANIA DRZEW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W 2023 roku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15" name="Symbol zastępczy zawartości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366798"/>
              </p:ext>
            </p:extLst>
          </p:nvPr>
        </p:nvGraphicFramePr>
        <p:xfrm>
          <a:off x="1089498" y="1782240"/>
          <a:ext cx="10330773" cy="4754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8784">
                  <a:extLst>
                    <a:ext uri="{9D8B030D-6E8A-4147-A177-3AD203B41FA5}">
                      <a16:colId xmlns:a16="http://schemas.microsoft.com/office/drawing/2014/main" val="4041220333"/>
                    </a:ext>
                  </a:extLst>
                </a:gridCol>
                <a:gridCol w="2144846">
                  <a:extLst>
                    <a:ext uri="{9D8B030D-6E8A-4147-A177-3AD203B41FA5}">
                      <a16:colId xmlns:a16="http://schemas.microsoft.com/office/drawing/2014/main" val="683596886"/>
                    </a:ext>
                  </a:extLst>
                </a:gridCol>
                <a:gridCol w="2480798">
                  <a:extLst>
                    <a:ext uri="{9D8B030D-6E8A-4147-A177-3AD203B41FA5}">
                      <a16:colId xmlns:a16="http://schemas.microsoft.com/office/drawing/2014/main" val="1956189077"/>
                    </a:ext>
                  </a:extLst>
                </a:gridCol>
                <a:gridCol w="1937020">
                  <a:extLst>
                    <a:ext uri="{9D8B030D-6E8A-4147-A177-3AD203B41FA5}">
                      <a16:colId xmlns:a16="http://schemas.microsoft.com/office/drawing/2014/main" val="1725914587"/>
                    </a:ext>
                  </a:extLst>
                </a:gridCol>
                <a:gridCol w="2199325">
                  <a:extLst>
                    <a:ext uri="{9D8B030D-6E8A-4147-A177-3AD203B41FA5}">
                      <a16:colId xmlns:a16="http://schemas.microsoft.com/office/drawing/2014/main" val="4037451777"/>
                    </a:ext>
                  </a:extLst>
                </a:gridCol>
              </a:tblGrid>
              <a:tr h="147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wszystkich złożonych wniosków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Łączna liczba drzew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czego wnioski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drzew w pasach drogowych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38188961"/>
                  </a:ext>
                </a:extLst>
              </a:tr>
              <a:tr h="314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Sokółka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438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87835102"/>
                  </a:ext>
                </a:extLst>
              </a:tr>
              <a:tr h="33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Szudziałowo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61693369"/>
                  </a:ext>
                </a:extLst>
              </a:tr>
              <a:tr h="666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Dąbrowa Białostocka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159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00212830"/>
                  </a:ext>
                </a:extLst>
              </a:tr>
              <a:tr h="33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Krynki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06292408"/>
                  </a:ext>
                </a:extLst>
              </a:tr>
              <a:tr h="33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/>
                          </a:solidFill>
                          <a:effectLst/>
                        </a:rPr>
                        <a:t>Sidra</a:t>
                      </a:r>
                      <a:endParaRPr lang="pl-PL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36391167"/>
                  </a:ext>
                </a:extLst>
              </a:tr>
              <a:tr h="33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Kuźnica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25176755"/>
                  </a:ext>
                </a:extLst>
              </a:tr>
              <a:tr h="33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Janów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87104841"/>
                  </a:ext>
                </a:extLst>
              </a:tr>
              <a:tr h="314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Nowy Dwór 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-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16515109"/>
                  </a:ext>
                </a:extLst>
              </a:tr>
              <a:tr h="314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Korycin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25056185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37813"/>
              </p:ext>
            </p:extLst>
          </p:nvPr>
        </p:nvGraphicFramePr>
        <p:xfrm>
          <a:off x="1089497" y="6536987"/>
          <a:ext cx="10330774" cy="26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840">
                  <a:extLst>
                    <a:ext uri="{9D8B030D-6E8A-4147-A177-3AD203B41FA5}">
                      <a16:colId xmlns:a16="http://schemas.microsoft.com/office/drawing/2014/main" val="2324352524"/>
                    </a:ext>
                  </a:extLst>
                </a:gridCol>
                <a:gridCol w="2242854">
                  <a:extLst>
                    <a:ext uri="{9D8B030D-6E8A-4147-A177-3AD203B41FA5}">
                      <a16:colId xmlns:a16="http://schemas.microsoft.com/office/drawing/2014/main" val="1531530674"/>
                    </a:ext>
                  </a:extLst>
                </a:gridCol>
                <a:gridCol w="2470826">
                  <a:extLst>
                    <a:ext uri="{9D8B030D-6E8A-4147-A177-3AD203B41FA5}">
                      <a16:colId xmlns:a16="http://schemas.microsoft.com/office/drawing/2014/main" val="1076477628"/>
                    </a:ext>
                  </a:extLst>
                </a:gridCol>
                <a:gridCol w="1926077">
                  <a:extLst>
                    <a:ext uri="{9D8B030D-6E8A-4147-A177-3AD203B41FA5}">
                      <a16:colId xmlns:a16="http://schemas.microsoft.com/office/drawing/2014/main" val="911783083"/>
                    </a:ext>
                  </a:extLst>
                </a:gridCol>
                <a:gridCol w="2208177">
                  <a:extLst>
                    <a:ext uri="{9D8B030D-6E8A-4147-A177-3AD203B41FA5}">
                      <a16:colId xmlns:a16="http://schemas.microsoft.com/office/drawing/2014/main" val="616078091"/>
                    </a:ext>
                  </a:extLst>
                </a:gridCol>
              </a:tblGrid>
              <a:tr h="243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Łącznie: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1447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43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3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271</TotalTime>
  <Words>900</Words>
  <Application>Microsoft Office PowerPoint</Application>
  <PresentationFormat>Panoramiczny</PresentationFormat>
  <Paragraphs>351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Gill Sans MT</vt:lpstr>
      <vt:lpstr>Impact</vt:lpstr>
      <vt:lpstr>Times New Roman</vt:lpstr>
      <vt:lpstr>Badge</vt:lpstr>
      <vt:lpstr>Prezentacja programu PowerPoint</vt:lpstr>
      <vt:lpstr>Przepisy prawa</vt:lpstr>
      <vt:lpstr>POPRAWA BEZPIECZEŃSTWA  W RUCHU DROGOWYM</vt:lpstr>
      <vt:lpstr>WIERZCHLESIE</vt:lpstr>
      <vt:lpstr> zALESIE</vt:lpstr>
      <vt:lpstr> zALESIE</vt:lpstr>
      <vt:lpstr>Ul. Kresowa w Sokółce</vt:lpstr>
      <vt:lpstr>DZIAŁANIA SAMORZĄDÓW GMINNYCH W ZAKRESIE USUWANIA DRZEW I-X 2024</vt:lpstr>
      <vt:lpstr>DZIAŁANIA SAMORZĄDÓW GMINNYCH W ZAKRESIE USUWANIA DRZEW W 2023 roku</vt:lpstr>
      <vt:lpstr>DZIAŁANIA SAMORZĄDÓW GMINNYCH W ZAKRESIE USUWANIA DRZEW W 2022 roku</vt:lpstr>
      <vt:lpstr>DZIAŁANIA SAMORZĄDÓW GMINNYCH W ZAKRESIE USUWANIA DRZEW W 2021 roku</vt:lpstr>
      <vt:lpstr>Prezentacja programu PowerPoint</vt:lpstr>
      <vt:lpstr>statystyki dotyczące wypadków związanych z najechaniem na drzewo w latach 2019–2023</vt:lpstr>
      <vt:lpstr>Zalesienia działek rolnych w ramach PROW  na lata 2019-2024 </vt:lpstr>
      <vt:lpstr>Inwestycje drogowe w powiecie sokólskim w latach 2014-2023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Gielazyn</dc:creator>
  <cp:lastModifiedBy>Agnieszka Gielazyn</cp:lastModifiedBy>
  <cp:revision>23</cp:revision>
  <cp:lastPrinted>2024-11-05T09:45:05Z</cp:lastPrinted>
  <dcterms:created xsi:type="dcterms:W3CDTF">2024-11-04T14:18:30Z</dcterms:created>
  <dcterms:modified xsi:type="dcterms:W3CDTF">2024-11-05T14:13:48Z</dcterms:modified>
</cp:coreProperties>
</file>